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4" r:id="rId3"/>
    <p:sldId id="559" r:id="rId4"/>
    <p:sldId id="561" r:id="rId5"/>
    <p:sldId id="563" r:id="rId6"/>
    <p:sldId id="564" r:id="rId7"/>
    <p:sldId id="565" r:id="rId8"/>
    <p:sldId id="566" r:id="rId9"/>
    <p:sldId id="567" r:id="rId10"/>
    <p:sldId id="573" r:id="rId11"/>
    <p:sldId id="574" r:id="rId12"/>
    <p:sldId id="575" r:id="rId13"/>
    <p:sldId id="509" r:id="rId14"/>
    <p:sldId id="612" r:id="rId15"/>
    <p:sldId id="579" r:id="rId16"/>
    <p:sldId id="613" r:id="rId17"/>
    <p:sldId id="496" r:id="rId18"/>
    <p:sldId id="583" r:id="rId19"/>
    <p:sldId id="510" r:id="rId20"/>
    <p:sldId id="614" r:id="rId21"/>
    <p:sldId id="585" r:id="rId22"/>
    <p:sldId id="586" r:id="rId23"/>
    <p:sldId id="615" r:id="rId24"/>
    <p:sldId id="616" r:id="rId25"/>
    <p:sldId id="587" r:id="rId26"/>
    <p:sldId id="617" r:id="rId27"/>
    <p:sldId id="618" r:id="rId28"/>
    <p:sldId id="619" r:id="rId29"/>
    <p:sldId id="588" r:id="rId30"/>
    <p:sldId id="620" r:id="rId31"/>
    <p:sldId id="589" r:id="rId32"/>
    <p:sldId id="621" r:id="rId33"/>
    <p:sldId id="601" r:id="rId34"/>
    <p:sldId id="622" r:id="rId35"/>
    <p:sldId id="602" r:id="rId36"/>
    <p:sldId id="623" r:id="rId37"/>
    <p:sldId id="603" r:id="rId38"/>
    <p:sldId id="407" r:id="rId39"/>
    <p:sldId id="485" r:id="rId40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5"/>
    <p:restoredTop sz="93989"/>
  </p:normalViewPr>
  <p:slideViewPr>
    <p:cSldViewPr snapToGrid="0" snapToObjects="1">
      <p:cViewPr>
        <p:scale>
          <a:sx n="183" d="100"/>
          <a:sy n="183" d="100"/>
        </p:scale>
        <p:origin x="848" y="-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704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839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0510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6184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3856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468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34592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7757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05749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723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14340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93772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5998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84314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29106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15784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72221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83745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2695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8917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Cerate the form </a:t>
            </a:r>
            <a:r>
              <a:rPr lang="en-US" dirty="0" err="1"/>
              <a:t>programatically</a:t>
            </a:r>
            <a:r>
              <a:rPr lang="en-US" dirty="0"/>
              <a:t> with greater detail.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02090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20608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0850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30037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692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02258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82171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145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58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80434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3295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421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46903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5750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Reactive approach is cool that the model in the form matches what you setup in TS code.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442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4522-827A-6D42-9170-7E9F1EE4F0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8253"/>
            <a:ext cx="7558092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486AF-1C02-2D4F-BE3B-B17C17B0FA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1925"/>
            <a:ext cx="7558092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35ED-EC73-8A44-8C26-75A0A3A2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A0F6F-9562-7043-928C-00C097FB82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5181-80CE-204F-9E75-258C551F8D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A8A35D-E3E4-3C45-90DF-A747DC966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C50-546C-E042-B32F-AAF1043885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59CCC-881D-8C4C-9ED5-3123B3FC5B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7299-AF7C-084E-A0BD-EA361820F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53DB-5DAD-8743-8252-D4C2BAFEC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947D-6056-1E4E-A3B2-5AB093CC0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194A8-15D3-5F4D-8863-2BCAFB1E41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B36-356D-314D-8330-5128FAEA590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5671" y="301623"/>
            <a:ext cx="2266953" cy="5853110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33AE-69F2-AB41-850B-037DD909B24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0038" cy="5853110"/>
          </a:xfrm>
        </p:spPr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C61E-1C62-214E-BD96-0F0C3DC1CA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5B30-CA0F-3848-BE0D-5FB220451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8AD9-4E50-6648-A0E1-DAB852786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125974-A9C2-8B4A-A378-6BB54F2FD5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54C8-AD3E-CC4C-A95A-411EE27F9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701E-5CFB-8B44-BB66-BE513B4DB55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35F0-3B09-7045-8E17-6AC5B170B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ED28-DE7F-6B46-B524-E2C450A82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66B1-1DFB-D24D-8BB4-299012FF6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5A05F9-F53E-A645-9C7C-6E45C35522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79-4E85-604D-88A9-78F164BD6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5950"/>
            <a:ext cx="8691564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9E10-F435-0449-9E9F-60742E49F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60947"/>
            <a:ext cx="8691564" cy="1654177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A8C7-7E3C-A940-B1C2-FB5018C4C1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B43E-C570-D447-B5FB-0F8B1D80D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5A43-B516-0841-80CF-B41525F14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3DA31C-9B58-414F-B2AD-D87DBF40F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AF34-7656-6243-9CAE-1D3D0E758E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E2EB-8FA5-BD47-8C5A-FC9D12835B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7700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AB5C-C529-6142-904D-67588A4CC8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3333" y="1768477"/>
            <a:ext cx="4459291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E2E-0774-024C-860A-145638318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94B1-AB38-1549-9852-D490B5932E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FEC-BBD8-0647-8BBC-307D5080D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5F6A3-2E43-004F-8AAD-8CCE232E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D07-8A1B-484F-85BB-68570948F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1564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22B-F46C-D046-8D4A-7DEDBBADC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4202"/>
            <a:ext cx="4264020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2538-989F-A444-9826-03EFFE470E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2246"/>
            <a:ext cx="4264020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337-8B92-204B-A923-03B1E07700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2223" y="1854202"/>
            <a:ext cx="4283077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B48D8-B077-4148-963E-5190B2D91C2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2223" y="2762246"/>
            <a:ext cx="4283077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59593-7880-E64B-8C61-8D7A2A4A09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D3C8A-7F1C-7C49-8475-F99E734DC4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43FA-9369-E741-9F3C-BB5FA6556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08A5BE-03DE-B946-8ECA-95D1A9BA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1A8-31E7-B545-9DC2-A5D50A30A3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648-A977-6341-A34D-E956FCB57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2F62-4933-D546-87A9-B933F1BFD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B61D-1E4A-ED43-A75E-9375EFE3F0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FE9492-34B0-EC47-A12B-B921EC91E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1D82-98D9-F648-8A49-48A9EC9E5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1DDAA-156A-E94D-AFE1-D81B3BCDDF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17FF-EA82-4143-8B08-C269597E7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143E9-EAB8-1447-9B17-2ECCEE01F4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4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A500-C8B6-FF46-90AA-AF8D4C1D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BAF1-DEC6-9442-991C-3D0FE17EEA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 sz="2800"/>
            </a:lvl2pPr>
            <a:lvl3pPr>
              <a:buSzPct val="100000"/>
              <a:buFont typeface="Arial" pitchFamily="34"/>
              <a:buChar char="•"/>
              <a:defRPr sz="2400"/>
            </a:lvl3pPr>
            <a:lvl4pPr>
              <a:buSzPct val="100000"/>
              <a:buFont typeface="Arial" pitchFamily="34"/>
              <a:buChar char="•"/>
              <a:defRPr sz="2000"/>
            </a:lvl4pPr>
            <a:lvl5pPr>
              <a:buSzPct val="100000"/>
              <a:buFont typeface="Arial" pitchFamily="34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3BEA-4E73-A944-9AD6-CCA866B5C0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A3E7-7F6B-B546-86F3-F7884402C1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6745-8D3C-5C4D-A61C-5DFF94565E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B9B4-9CA0-9049-88AA-70D23880EE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24A20-E1EC-A94B-9862-EEA3C522D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B24-7625-4047-B02B-B4B853D48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F8AF5-6889-BB46-828C-9CBF92EF13C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2F7-CD0D-064C-942D-993D4B6442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0604-5E45-5A40-8F04-E21B7D669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3625-A038-464E-82EC-9D9E15C971A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2C2B2-6B8B-474F-8114-5326C581A9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81FAF-276F-194D-9F90-506305515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ED75E-05A4-7A4C-BEC4-8FB8E3A2C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300956"/>
            <a:ext cx="906876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CB8FC-3A05-D04E-A72B-7D17B4C0D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276" y="1769043"/>
            <a:ext cx="9068763" cy="4385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0FA9-7C1F-1947-9BF6-29A2017F6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276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F1B-DAA1-F14A-9ABC-44E902AB05F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559" y="6888595"/>
            <a:ext cx="3193916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5B73-2133-B749-8913-A8CD0705D2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482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1AAB80A-E60F-6B42-BBA6-1D2F49C6CD6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5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6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7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8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9.doc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0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1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2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3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14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15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16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17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18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the-complete-guide-to-angular-2/learn/lecture/6659432#overview" TargetMode="External"/><Relationship Id="rId2" Type="http://schemas.openxmlformats.org/officeDocument/2006/relationships/hyperlink" Target="https://www.udemy.com/course/the-complete-guide-to-angular-2/learn/practice/278#overview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2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7450" cy="75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31" y="354800"/>
            <a:ext cx="9544175" cy="6853249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9195" y="3678719"/>
            <a:ext cx="2720911" cy="35293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87" y="3046152"/>
            <a:ext cx="6403140" cy="1424698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276" y="1769043"/>
            <a:ext cx="9068763" cy="5456160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006699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10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Jan 11,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44845" y="1869618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 driven approach adds validation to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Reactive approach is different. Validator added in code. Reference to Validator (not execute it).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BE88223-9DB7-CC49-A796-6884ACE0F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877288"/>
              </p:ext>
            </p:extLst>
          </p:nvPr>
        </p:nvGraphicFramePr>
        <p:xfrm>
          <a:off x="1200734" y="3313583"/>
          <a:ext cx="4899025" cy="301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68" name="Document" r:id="rId4" imgW="7556500" imgH="4648200" progId="Word.Document.12">
                  <p:embed/>
                </p:oleObj>
              </mc:Choice>
              <mc:Fallback>
                <p:oleObj name="Document" r:id="rId4" imgW="7556500" imgH="4648200" progId="Word.Documen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958C3C-B9B3-224F-85FF-D7D6BDAB47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734" y="3313583"/>
                        <a:ext cx="4899025" cy="301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8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5123BD-A8F5-0A4E-9BBD-3450A61C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20" y="1861388"/>
            <a:ext cx="6169438" cy="54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79A7A-AFD4-5843-B3BE-45A56754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05" y="1916766"/>
            <a:ext cx="7515771" cy="56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Getting Access </a:t>
            </a:r>
            <a:r>
              <a:rPr lang="en-US"/>
              <a:t>to Controls. 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68361" y="1869618"/>
            <a:ext cx="7840826" cy="4987366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D5CC87-5933-5D4C-A43A-FB95E359D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321784"/>
              </p:ext>
            </p:extLst>
          </p:nvPr>
        </p:nvGraphicFramePr>
        <p:xfrm>
          <a:off x="2306694" y="2317374"/>
          <a:ext cx="4857750" cy="485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49" name="Document" r:id="rId4" imgW="7556500" imgH="7556500" progId="Word.Document.12">
                  <p:embed/>
                </p:oleObj>
              </mc:Choice>
              <mc:Fallback>
                <p:oleObj name="Document" r:id="rId4" imgW="7556500" imgH="7556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6694" y="2317374"/>
                        <a:ext cx="4857750" cy="485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32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Getting Access </a:t>
            </a:r>
            <a:r>
              <a:rPr lang="en-US"/>
              <a:t>to Controls. 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0392C-9771-194D-92ED-88E955DD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1" y="2852012"/>
            <a:ext cx="8619312" cy="41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4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806D802-8786-7949-B642-62BA37D6EC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118125"/>
              </p:ext>
            </p:extLst>
          </p:nvPr>
        </p:nvGraphicFramePr>
        <p:xfrm>
          <a:off x="1258888" y="3087688"/>
          <a:ext cx="75565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4" name="Document" r:id="rId4" imgW="7556500" imgH="1384300" progId="Word.Document.12">
                  <p:embed/>
                </p:oleObj>
              </mc:Choice>
              <mc:Fallback>
                <p:oleObj name="Document" r:id="rId4" imgW="7556500" imgH="138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3087688"/>
                        <a:ext cx="75565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83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26C57-5069-B042-A2EA-87787713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805726"/>
            <a:ext cx="8326569" cy="3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3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Controls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046B69-3601-B349-9EFA-568786A66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284889"/>
              </p:ext>
            </p:extLst>
          </p:nvPr>
        </p:nvGraphicFramePr>
        <p:xfrm>
          <a:off x="1771650" y="2222500"/>
          <a:ext cx="4845050" cy="506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44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650" y="2222500"/>
                        <a:ext cx="4845050" cy="5065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230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Controls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6283EC-8F73-104E-A395-065DF5C3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32" y="2343961"/>
            <a:ext cx="8694484" cy="36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Array of Form Controls.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105673"/>
              </p:ext>
            </p:extLst>
          </p:nvPr>
        </p:nvGraphicFramePr>
        <p:xfrm>
          <a:off x="2720068" y="193883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30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0068" y="193883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7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Section 15 – Forms – Reactive Approach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Studio – Assignment # 7 and Section 16.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Array of Form Controls.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97566"/>
              </p:ext>
            </p:extLst>
          </p:nvPr>
        </p:nvGraphicFramePr>
        <p:xfrm>
          <a:off x="2719388" y="2538413"/>
          <a:ext cx="4111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53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2538413"/>
                        <a:ext cx="4111625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56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Array of Form Controls.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F23E7-7891-A44D-A150-C4427B10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35" y="1881041"/>
            <a:ext cx="7742579" cy="56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5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Custom Validators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68339"/>
              </p:ext>
            </p:extLst>
          </p:nvPr>
        </p:nvGraphicFramePr>
        <p:xfrm>
          <a:off x="2719388" y="2166938"/>
          <a:ext cx="4111625" cy="402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51" name="Document" r:id="rId4" imgW="7556500" imgH="7391400" progId="Word.Document.12">
                  <p:embed/>
                </p:oleObj>
              </mc:Choice>
              <mc:Fallback>
                <p:oleObj name="Document" r:id="rId4" imgW="7556500" imgH="73914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2166938"/>
                        <a:ext cx="4111625" cy="4021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950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Custom Validators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735824"/>
              </p:ext>
            </p:extLst>
          </p:nvPr>
        </p:nvGraphicFramePr>
        <p:xfrm>
          <a:off x="2719388" y="1939925"/>
          <a:ext cx="4111625" cy="447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8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1939925"/>
                        <a:ext cx="4111625" cy="447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177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Custom Validators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ED725-43C0-124F-B2D7-4FABD36D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013215"/>
            <a:ext cx="7843536" cy="50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1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Error Codes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A7745-F22F-9446-8CD4-EADDB28B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341129"/>
            <a:ext cx="7519445" cy="47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94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Error Codes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52BB57-4A75-584F-B0A0-5F82A1A3D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666465"/>
              </p:ext>
            </p:extLst>
          </p:nvPr>
        </p:nvGraphicFramePr>
        <p:xfrm>
          <a:off x="2309993" y="229381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6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9993" y="229381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847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Error Codes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3883F-F54F-2641-829F-DC4D7023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69" y="2337217"/>
            <a:ext cx="8710843" cy="35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5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Error Codes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C32A1-4DB2-D84F-8164-74B28014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847371"/>
            <a:ext cx="8273891" cy="35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16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a Custom Async Validator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B55011-E54C-864E-952F-54922592F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83900"/>
              </p:ext>
            </p:extLst>
          </p:nvPr>
        </p:nvGraphicFramePr>
        <p:xfrm>
          <a:off x="2113224" y="2305392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07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3224" y="2305392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665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3377C-7A11-6B45-BFC0-086502E3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73" y="2448233"/>
            <a:ext cx="8711966" cy="40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0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a Custom Async Validator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F7608-1513-7E44-BE09-343CAD98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45" y="1886663"/>
            <a:ext cx="7500902" cy="56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Reacting to Status or Value Changes.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856320"/>
              </p:ext>
            </p:extLst>
          </p:nvPr>
        </p:nvGraphicFramePr>
        <p:xfrm>
          <a:off x="2580491" y="2355027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93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0491" y="2355027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55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Reacting to Status or Value Changes.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F1EED-4DE4-954F-9C34-92DC83E8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0" y="2299958"/>
            <a:ext cx="7131809" cy="46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01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194068"/>
              </p:ext>
            </p:extLst>
          </p:nvPr>
        </p:nvGraphicFramePr>
        <p:xfrm>
          <a:off x="1722081" y="2770188"/>
          <a:ext cx="4111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45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081" y="2770188"/>
                        <a:ext cx="4111625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539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15563"/>
              </p:ext>
            </p:extLst>
          </p:nvPr>
        </p:nvGraphicFramePr>
        <p:xfrm>
          <a:off x="1722438" y="2170113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77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438" y="2170113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481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9068F-5486-1E4E-A036-A1F7CB7F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05" y="2763339"/>
            <a:ext cx="7851563" cy="345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Reset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967117"/>
              </p:ext>
            </p:extLst>
          </p:nvPr>
        </p:nvGraphicFramePr>
        <p:xfrm>
          <a:off x="1722438" y="2170113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24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438" y="2170113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920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597A-71C2-D64A-9ECA-A36A2174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419085"/>
            <a:ext cx="8710843" cy="35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6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9" y="0"/>
            <a:ext cx="10074931" cy="7562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8560" y="504190"/>
            <a:ext cx="6528890" cy="6516438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6018"/>
            <a:ext cx="5595809" cy="6514590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824" y="1094052"/>
            <a:ext cx="3535426" cy="3156954"/>
          </a:xfrm>
        </p:spPr>
        <p:txBody>
          <a:bodyPr anchor="b">
            <a:normAutofit/>
          </a:bodyPr>
          <a:lstStyle/>
          <a:p>
            <a:pPr lvl="0"/>
            <a:r>
              <a:rPr lang="en-US" sz="4600">
                <a:solidFill>
                  <a:srgbClr val="FFFFFF"/>
                </a:solidFill>
              </a:rPr>
              <a:t>Questions?</a:t>
            </a:r>
            <a:br>
              <a:rPr lang="en-US" sz="4600">
                <a:solidFill>
                  <a:srgbClr val="FFFFFF"/>
                </a:solidFill>
              </a:rPr>
            </a:b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95809" y="1476315"/>
            <a:ext cx="3788815" cy="4868924"/>
          </a:xfrm>
        </p:spPr>
        <p:txBody>
          <a:bodyPr anchor="ctr">
            <a:normAutofit/>
          </a:bodyPr>
          <a:lstStyle/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hangingPunct="1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Studio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4153-7FCA-7A48-896D-C3D5C897EBF5}"/>
              </a:ext>
            </a:extLst>
          </p:cNvPr>
          <p:cNvSpPr/>
          <p:nvPr/>
        </p:nvSpPr>
        <p:spPr>
          <a:xfrm>
            <a:off x="1209367" y="2271251"/>
            <a:ext cx="7262281" cy="440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u="sng" dirty="0">
                <a:hlinkClick r:id="rId2"/>
              </a:rPr>
              <a:t>Assignment 7: Practicing Reactive Forms</a:t>
            </a:r>
            <a:endParaRPr lang="en-US" dirty="0"/>
          </a:p>
          <a:p>
            <a:pPr fontAlgn="base"/>
            <a:r>
              <a:rPr lang="en-US" u="sng" dirty="0">
                <a:hlinkClick r:id="rId3"/>
              </a:rPr>
              <a:t>Section 16 - Course Project - Forms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A6923F-65F9-E548-A48A-4E17FB98C11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359704"/>
              </p:ext>
            </p:extLst>
          </p:nvPr>
        </p:nvGraphicFramePr>
        <p:xfrm>
          <a:off x="1165581" y="2462342"/>
          <a:ext cx="75565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0" name="Document" r:id="rId4" imgW="7556500" imgH="3594100" progId="Word.Document.12">
                  <p:embed/>
                </p:oleObj>
              </mc:Choice>
              <mc:Fallback>
                <p:oleObj name="Document" r:id="rId4" imgW="7556500" imgH="359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5581" y="2462342"/>
                        <a:ext cx="75565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6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Creating a form in code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35911"/>
              </p:ext>
            </p:extLst>
          </p:nvPr>
        </p:nvGraphicFramePr>
        <p:xfrm>
          <a:off x="2156668" y="2658268"/>
          <a:ext cx="4284663" cy="22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7" name="Document" r:id="rId4" imgW="7556500" imgH="3962400" progId="Word.Document.12">
                  <p:embed/>
                </p:oleObj>
              </mc:Choice>
              <mc:Fallback>
                <p:oleObj name="Document" r:id="rId4" imgW="7556500" imgH="3962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6668" y="2658268"/>
                        <a:ext cx="4284663" cy="224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665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Syncing HTML and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405168"/>
              </p:ext>
            </p:extLst>
          </p:nvPr>
        </p:nvGraphicFramePr>
        <p:xfrm>
          <a:off x="1617663" y="3722688"/>
          <a:ext cx="3887787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12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7663" y="3722688"/>
                        <a:ext cx="3887787" cy="309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54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43220-2879-4A4C-95D8-EB63565CF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764179"/>
            <a:ext cx="7782119" cy="267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533773"/>
              </p:ext>
            </p:extLst>
          </p:nvPr>
        </p:nvGraphicFramePr>
        <p:xfrm>
          <a:off x="1550988" y="2928938"/>
          <a:ext cx="388937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98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0988" y="2928938"/>
                        <a:ext cx="3889375" cy="309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740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747729"/>
              </p:ext>
            </p:extLst>
          </p:nvPr>
        </p:nvGraphicFramePr>
        <p:xfrm>
          <a:off x="1552575" y="1830388"/>
          <a:ext cx="3887788" cy="239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45" name="Document" r:id="rId4" imgW="7556500" imgH="4648200" progId="Word.Document.12">
                  <p:embed/>
                </p:oleObj>
              </mc:Choice>
              <mc:Fallback>
                <p:oleObj name="Document" r:id="rId4" imgW="7556500" imgH="46482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75" y="1830388"/>
                        <a:ext cx="3887788" cy="239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ADA2BD-8CDB-D946-B879-8CA0E6B38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362" y="4039473"/>
            <a:ext cx="4637087" cy="29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2106"/>
      </p:ext>
    </p:extLst>
  </p:cSld>
  <p:clrMapOvr>
    <a:masterClrMapping/>
  </p:clrMapOvr>
</p:sld>
</file>

<file path=ppt/theme/theme1.xml><?xml version="1.0" encoding="utf-8"?>
<a:theme xmlns:a="http://schemas.openxmlformats.org/drawingml/2006/main" name="launchcod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6452</TotalTime>
  <Words>265</Words>
  <Application>Microsoft Macintosh PowerPoint</Application>
  <PresentationFormat>Custom</PresentationFormat>
  <Paragraphs>88</Paragraphs>
  <Slides>39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Liberation Sans</vt:lpstr>
      <vt:lpstr>Times New Roman</vt:lpstr>
      <vt:lpstr>launchcode1</vt:lpstr>
      <vt:lpstr>Document</vt:lpstr>
      <vt:lpstr>Microsoft Word Document</vt:lpstr>
      <vt:lpstr>PowerPoint Presentation</vt:lpstr>
      <vt:lpstr>Agenda</vt:lpstr>
      <vt:lpstr>PowerPoint Presentation</vt:lpstr>
      <vt:lpstr>Forms</vt:lpstr>
      <vt:lpstr>Creating a form in code</vt:lpstr>
      <vt:lpstr>Syncing HTML and form</vt:lpstr>
      <vt:lpstr>the form</vt:lpstr>
      <vt:lpstr>Submitting the form</vt:lpstr>
      <vt:lpstr>Submitting the form</vt:lpstr>
      <vt:lpstr>Form Validations</vt:lpstr>
      <vt:lpstr>Form Validations</vt:lpstr>
      <vt:lpstr>Form Validations</vt:lpstr>
      <vt:lpstr>Getting Access to Controls. </vt:lpstr>
      <vt:lpstr>Getting Access to Controls. </vt:lpstr>
      <vt:lpstr>Add styling</vt:lpstr>
      <vt:lpstr>Add styling</vt:lpstr>
      <vt:lpstr>Grouping Controls</vt:lpstr>
      <vt:lpstr>Grouping Controls</vt:lpstr>
      <vt:lpstr>Array of Form Controls.</vt:lpstr>
      <vt:lpstr>Array of Form Controls.</vt:lpstr>
      <vt:lpstr>Array of Form Controls.</vt:lpstr>
      <vt:lpstr>Creating Custom Validators</vt:lpstr>
      <vt:lpstr>Creating Custom Validators</vt:lpstr>
      <vt:lpstr>Creating Custom Validators</vt:lpstr>
      <vt:lpstr>Using Error Codes</vt:lpstr>
      <vt:lpstr>Using Error Codes</vt:lpstr>
      <vt:lpstr>Using Error Codes</vt:lpstr>
      <vt:lpstr>Using Error Codes</vt:lpstr>
      <vt:lpstr>Creating a Custom Async Validator</vt:lpstr>
      <vt:lpstr>Creating a Custom Async Validator</vt:lpstr>
      <vt:lpstr>Reacting to Status or Value Changes.</vt:lpstr>
      <vt:lpstr>Reacting to Status or Value Changes.</vt:lpstr>
      <vt:lpstr>Setting and patching form values.</vt:lpstr>
      <vt:lpstr>Setting and patching form values.</vt:lpstr>
      <vt:lpstr>Setting and patching form values.</vt:lpstr>
      <vt:lpstr>Reset form values.</vt:lpstr>
      <vt:lpstr>Setting and patching form values.</vt:lpstr>
      <vt:lpstr>Questions? </vt:lpstr>
      <vt:lpstr>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Chetna Aggarwal</dc:creator>
  <cp:lastModifiedBy>Chetna Aggarwal</cp:lastModifiedBy>
  <cp:revision>351</cp:revision>
  <dcterms:created xsi:type="dcterms:W3CDTF">2020-12-16T22:23:50Z</dcterms:created>
  <dcterms:modified xsi:type="dcterms:W3CDTF">2021-01-11T20:41:17Z</dcterms:modified>
</cp:coreProperties>
</file>